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72" r:id="rId4"/>
    <p:sldId id="258" r:id="rId5"/>
    <p:sldId id="261" r:id="rId6"/>
    <p:sldId id="269" r:id="rId7"/>
    <p:sldId id="265" r:id="rId8"/>
    <p:sldId id="266" r:id="rId9"/>
    <p:sldId id="267" r:id="rId10"/>
    <p:sldId id="270" r:id="rId11"/>
    <p:sldId id="268" r:id="rId12"/>
    <p:sldId id="263" r:id="rId13"/>
    <p:sldId id="264" r:id="rId14"/>
    <p:sldId id="271" r:id="rId15"/>
    <p:sldId id="273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63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ABD93-C362-4A88-AE23-F7B767471D26}" type="datetimeFigureOut">
              <a:rPr lang="ru-RU"/>
              <a:pPr>
                <a:defRPr/>
              </a:pPr>
              <a:t>05.06.2014</a:t>
            </a:fld>
            <a:endParaRPr lang="ru-RU" dirty="0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28EA04-B948-4B8A-854C-037932A501C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F96C13-1F09-4240-9A12-CC04517E653C}" type="datetimeFigureOut">
              <a:rPr lang="ru-RU"/>
              <a:pPr>
                <a:defRPr/>
              </a:pPr>
              <a:t>05.06.2014</a:t>
            </a:fld>
            <a:endParaRPr lang="ru-RU" dirty="0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5C90C-02CA-4B0A-B557-69533A60EC7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F5CEA-523A-4D8B-BEA6-0334CD587E36}" type="datetimeFigureOut">
              <a:rPr lang="ru-RU"/>
              <a:pPr>
                <a:defRPr/>
              </a:pPr>
              <a:t>05.06.2014</a:t>
            </a:fld>
            <a:endParaRPr lang="ru-RU" dirty="0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2453E-F83E-4EDD-B181-65D482ADCB1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13AAC-92E1-4AEE-B5ED-71F92AF4A95F}" type="datetimeFigureOut">
              <a:rPr lang="ru-RU"/>
              <a:pPr>
                <a:defRPr/>
              </a:pPr>
              <a:t>05.06.2014</a:t>
            </a:fld>
            <a:endParaRPr lang="ru-RU" dirty="0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DF6C6-DE56-4537-B741-22AAED62B77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76C6A8-B583-40AD-8FDF-2853E82EB02F}" type="datetimeFigureOut">
              <a:rPr lang="ru-RU"/>
              <a:pPr>
                <a:defRPr/>
              </a:pPr>
              <a:t>05.06.2014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A15003-81E3-4CBD-A912-95FD5C8D9BF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101B4B-385E-4F6C-8F01-992B22788CC2}" type="datetimeFigureOut">
              <a:rPr lang="ru-RU"/>
              <a:pPr>
                <a:defRPr/>
              </a:pPr>
              <a:t>05.06.2014</a:t>
            </a:fld>
            <a:endParaRPr lang="ru-RU" dirty="0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FDA21E-9347-4104-97AB-46FDD612860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518E86-C1F2-400A-B047-B16EC3C0E0D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7BFE0-7BF9-4673-B62A-FEF7AC29594A}" type="datetimeFigureOut">
              <a:rPr lang="ru-RU"/>
              <a:pPr>
                <a:defRPr/>
              </a:pPr>
              <a:t>05.06.2014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38BDE1-4884-4B89-A461-6344C4359C82}" type="datetimeFigureOut">
              <a:rPr lang="ru-RU"/>
              <a:pPr>
                <a:defRPr/>
              </a:pPr>
              <a:t>05.06.2014</a:t>
            </a:fld>
            <a:endParaRPr lang="ru-RU" dirty="0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DBBBE-3401-4487-8CC8-1391E8A5189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E137B6-3F0D-4A35-909E-C55077AE6016}" type="datetimeFigureOut">
              <a:rPr lang="ru-RU"/>
              <a:pPr>
                <a:defRPr/>
              </a:pPr>
              <a:t>05.06.2014</a:t>
            </a:fld>
            <a:endParaRPr lang="ru-RU" dirty="0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A9E28D-2454-4461-AC9E-89C9871B88D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5BDF3-8682-4B3B-B2F4-5A3AAC22AC66}" type="datetimeFigureOut">
              <a:rPr lang="ru-RU"/>
              <a:pPr>
                <a:defRPr/>
              </a:pPr>
              <a:t>05.06.2014</a:t>
            </a:fld>
            <a:endParaRPr lang="ru-RU" dirty="0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14C7C0-3089-4E22-B2E2-D824EDEA794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F17CEA-EB93-4CDF-B04A-B17B469BF6A7}" type="datetimeFigureOut">
              <a:rPr lang="ru-RU"/>
              <a:pPr>
                <a:defRPr/>
              </a:pPr>
              <a:t>05.06.2014</a:t>
            </a:fld>
            <a:endParaRPr lang="ru-RU" dirty="0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66A5E-5746-4B8D-B39E-EDFD6C73E17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AFF9B5B4-F221-44AA-B4C9-FF534E73C640}" type="datetimeFigureOut">
              <a:rPr lang="ru-RU"/>
              <a:pPr>
                <a:defRPr/>
              </a:pPr>
              <a:t>05.06.2014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9A57CF47-C6F9-4D34-83F7-F9F5080B105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61" r:id="rId2"/>
    <p:sldLayoutId id="2147483770" r:id="rId3"/>
    <p:sldLayoutId id="2147483762" r:id="rId4"/>
    <p:sldLayoutId id="2147483771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008ABF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00729F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008ABF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008ABF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9063" y="3700463"/>
            <a:ext cx="4572000" cy="2728912"/>
          </a:xfrm>
        </p:spPr>
        <p:txBody>
          <a:bodyPr/>
          <a:lstStyle/>
          <a:p>
            <a:pPr algn="l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Авторы работы:</a:t>
            </a:r>
          </a:p>
          <a:p>
            <a:pPr algn="l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Селезнева Валерия,</a:t>
            </a:r>
          </a:p>
          <a:p>
            <a:pPr algn="l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Годунова Екатерина, </a:t>
            </a:r>
          </a:p>
          <a:p>
            <a:pPr algn="l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Стельмашенко Виктория</a:t>
            </a:r>
          </a:p>
          <a:p>
            <a:pPr algn="l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учащиеся 9в 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класса</a:t>
            </a:r>
          </a:p>
          <a:p>
            <a:pPr algn="l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МОУ СОШ № 20</a:t>
            </a:r>
          </a:p>
          <a:p>
            <a:pPr algn="l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Г.Невинномысска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571480"/>
            <a:ext cx="6900882" cy="284345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>
                <a:solidFill>
                  <a:srgbClr val="7030A0"/>
                </a:solidFill>
              </a:rPr>
              <a:t>Как Маша знакомилась с альтернативными источниками энергии</a:t>
            </a:r>
            <a:r>
              <a:rPr lang="ru-RU" smtClean="0"/>
              <a:t>.</a:t>
            </a:r>
            <a:endParaRPr lang="ru-RU"/>
          </a:p>
        </p:txBody>
      </p:sp>
      <p:pic>
        <p:nvPicPr>
          <p:cNvPr id="5124" name="i-main-pic" descr="Картинка 6 из 123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75" y="3714750"/>
            <a:ext cx="2789238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2" descr="C:\Program Files\Microsoft Office\MEDIA\CAGCAT10\j0297707.wm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358063" y="357188"/>
            <a:ext cx="1479550" cy="182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Содержимое 1"/>
          <p:cNvSpPr>
            <a:spLocks noGrp="1"/>
          </p:cNvSpPr>
          <p:nvPr>
            <p:ph idx="1"/>
          </p:nvPr>
        </p:nvSpPr>
        <p:spPr>
          <a:xfrm>
            <a:off x="457200" y="428625"/>
            <a:ext cx="3900488" cy="4214813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mtClean="0">
                <a:solidFill>
                  <a:srgbClr val="002060"/>
                </a:solidFill>
              </a:rPr>
              <a:t>-Ой!  Какой красивый. </a:t>
            </a:r>
          </a:p>
          <a:p>
            <a:pPr>
              <a:buFont typeface="Wingdings 2" pitchFamily="18" charset="2"/>
              <a:buNone/>
            </a:pPr>
            <a:r>
              <a:rPr lang="ru-RU" smtClean="0">
                <a:solidFill>
                  <a:srgbClr val="002060"/>
                </a:solidFill>
              </a:rPr>
              <a:t>Я пойду зайцу покажу.</a:t>
            </a:r>
          </a:p>
          <a:p>
            <a:pPr>
              <a:buFont typeface="Wingdings 2" pitchFamily="18" charset="2"/>
              <a:buNone/>
            </a:pPr>
            <a:r>
              <a:rPr lang="ru-RU" smtClean="0">
                <a:solidFill>
                  <a:srgbClr val="002060"/>
                </a:solidFill>
              </a:rPr>
              <a:t>Пусть и он себе такой изготовит.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-Лучше давай пригласим к себе зверей и расскажем им о пользе ветровой энергии.</a:t>
            </a:r>
          </a:p>
        </p:txBody>
      </p:sp>
      <p:pic>
        <p:nvPicPr>
          <p:cNvPr id="14339" name="Содержимое 5" descr="Безымянный2"/>
          <p:cNvPicPr>
            <a:picLocks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14813" y="214313"/>
            <a:ext cx="4714875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3" descr="C:\Documents and Settings\Королева\Рабочий стол\Маша и медведь\1302931369_25 (1)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88" y="4214813"/>
            <a:ext cx="3778250" cy="240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Содержимое 10"/>
          <p:cNvSpPr>
            <a:spLocks noGrp="1"/>
          </p:cNvSpPr>
          <p:nvPr>
            <p:ph idx="1"/>
          </p:nvPr>
        </p:nvSpPr>
        <p:spPr>
          <a:xfrm>
            <a:off x="457200" y="428625"/>
            <a:ext cx="8115300" cy="614362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400" smtClean="0">
                <a:solidFill>
                  <a:srgbClr val="002060"/>
                </a:solidFill>
              </a:rPr>
              <a:t>-Миш, а Миш, смотри тут написано</a:t>
            </a:r>
          </a:p>
          <a:p>
            <a:pPr>
              <a:buFont typeface="Wingdings 2" pitchFamily="18" charset="2"/>
              <a:buNone/>
            </a:pPr>
            <a:r>
              <a:rPr lang="ru-RU" sz="2400" smtClean="0">
                <a:solidFill>
                  <a:srgbClr val="002060"/>
                </a:solidFill>
              </a:rPr>
              <a:t> ветряк. А ,что это такое?</a:t>
            </a:r>
          </a:p>
          <a:p>
            <a:pPr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- Современный ветряк – сложное</a:t>
            </a:r>
          </a:p>
          <a:p>
            <a:pPr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устройство. В нем </a:t>
            </a:r>
          </a:p>
          <a:p>
            <a:pPr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запрограммирована работа в</a:t>
            </a:r>
          </a:p>
          <a:p>
            <a:pPr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двух режимах – слабого и </a:t>
            </a:r>
          </a:p>
          <a:p>
            <a:pPr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сильного ветра и остановка двигателя, </a:t>
            </a:r>
          </a:p>
          <a:p>
            <a:pPr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если ветер станет очень сильным. Недостатком ветряных мельниц является шум, который производят лопасти пропеллера во время вращения. Если ветряк мощный, то шумовое загрязнение делает опасным длительное пребывание людей в зоне работы установки. </a:t>
            </a:r>
          </a:p>
          <a:p>
            <a:pPr>
              <a:buFont typeface="Wingdings 2" pitchFamily="18" charset="2"/>
              <a:buNone/>
            </a:pPr>
            <a:r>
              <a:rPr lang="ru-RU" sz="2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-А мы сможем с тобой такой ветряк изготовить?</a:t>
            </a:r>
          </a:p>
          <a:p>
            <a:pPr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- Нет. Нам с тобой такой большой ветряк не нужен. Для нашей избушки  хватит моей установки.</a:t>
            </a:r>
          </a:p>
        </p:txBody>
      </p:sp>
      <p:pic>
        <p:nvPicPr>
          <p:cNvPr id="15363" name="i-main-pic" descr="Картинка 8 из 123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72125" y="285750"/>
            <a:ext cx="3143250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Содержимое 1"/>
          <p:cNvSpPr>
            <a:spLocks noGrp="1"/>
          </p:cNvSpPr>
          <p:nvPr>
            <p:ph idx="1"/>
          </p:nvPr>
        </p:nvSpPr>
        <p:spPr>
          <a:xfrm>
            <a:off x="457200" y="357188"/>
            <a:ext cx="8229600" cy="62865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-Миша , а у нас в России, когда появилась  станция, где такие штучки использовать стали.</a:t>
            </a:r>
          </a:p>
          <a:p>
            <a:pPr>
              <a:buFont typeface="Wingdings 2" pitchFamily="18" charset="2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-Садись поудобнее, Маша, я тебе</a:t>
            </a:r>
          </a:p>
          <a:p>
            <a:pPr>
              <a:buFont typeface="Wingdings 2" pitchFamily="18" charset="2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расскажу. </a:t>
            </a:r>
          </a:p>
          <a:p>
            <a:pPr>
              <a:buFont typeface="Wingdings 2" pitchFamily="18" charset="2"/>
              <a:buNone/>
            </a:pPr>
            <a:endParaRPr lang="ru-RU" sz="28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В России в 1931 г. была построена самая крупная по тем временам ВЭС мощностью 100 кВт с диаметром крыльчатки 30 м.</a:t>
            </a:r>
          </a:p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На Земле  имеются обширные районы, где постоянно дуют устойчивые ветры. Почти 40% территорий России удобно для установки ветровых   преобразователей, общая мощность которых может достичь 100 млрд. кВт.</a:t>
            </a:r>
          </a:p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Эффективность использования энергии ветра в значительной степени зависит от конструкции ветрогенератора, а именно – крыльчатки. </a:t>
            </a:r>
          </a:p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Теоретически достижимый КПД  ветрогенератора  равен примерно 60%, с учетом различных потерь и неравномерности воздушных потоков его величина колеблется в пределах 15 – 20%. </a:t>
            </a:r>
          </a:p>
          <a:p>
            <a:pPr>
              <a:buFont typeface="Wingdings 2" pitchFamily="18" charset="2"/>
              <a:buNone/>
            </a:pP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endParaRPr lang="ru-RU" smtClean="0"/>
          </a:p>
        </p:txBody>
      </p:sp>
      <p:pic>
        <p:nvPicPr>
          <p:cNvPr id="16387" name="Picture 2" descr="C:\Documents and Settings\Королева\Рабочий стол\Маша и медведь\238267-Sepik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15063" y="785813"/>
            <a:ext cx="2557462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Содержимое 1"/>
          <p:cNvSpPr>
            <a:spLocks noGrp="1"/>
          </p:cNvSpPr>
          <p:nvPr>
            <p:ph idx="1"/>
          </p:nvPr>
        </p:nvSpPr>
        <p:spPr>
          <a:xfrm>
            <a:off x="457200" y="357188"/>
            <a:ext cx="6257925" cy="5738812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-Миш, ну  Миш, а люди, наверное, и раньше использовали такие штучки?</a:t>
            </a:r>
          </a:p>
          <a:p>
            <a:pPr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-Да. Человечество в течение тысячелетий почти до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XX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века довольно интенсивно пользовалось энергией ветра для мореплавания, помола зерна, подъема воды и много другого. В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XX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веке использование ветра практически прекратилось в связи с появлением тепловых двигателей и электромоторов. Однако в связи с истощением доступных запасов нефти и загрязнением окружающей среды интерес к ветроэнергетике в последние годы возродился и, вероятнее всего, будет расти.</a:t>
            </a:r>
          </a:p>
          <a:p>
            <a:pPr>
              <a:buFont typeface="Wingdings 2" pitchFamily="18" charset="2"/>
              <a:buNone/>
            </a:pPr>
            <a:endParaRPr lang="ru-RU" sz="240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1" name="i-main-pic" descr="Картинка 425 из 123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72250" y="357188"/>
            <a:ext cx="2357438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Рисунок 4" descr="http://www.rao-ees.ru/ru/news/gazeta/88-2002/vetpyak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643688" y="3786188"/>
            <a:ext cx="2357437" cy="268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Содержимое 1"/>
          <p:cNvSpPr>
            <a:spLocks noGrp="1"/>
          </p:cNvSpPr>
          <p:nvPr>
            <p:ph idx="1"/>
          </p:nvPr>
        </p:nvSpPr>
        <p:spPr>
          <a:xfrm>
            <a:off x="457200" y="500063"/>
            <a:ext cx="8472488" cy="6357937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8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-Ну,  а  кто придумал все это? Где вообще его построили первый раз?</a:t>
            </a:r>
            <a:endParaRPr lang="ru-RU" sz="28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-Началом развития ветроэнергетики можно считать 1850 год, когда датчанин Ла Кур построил первый ветрогенератор. Сегодня в Дании действует более 2000 ветроэнергоустановок, и она является основным экспортером этого вида генераторов. </a:t>
            </a:r>
          </a:p>
          <a:p>
            <a:pPr>
              <a:buFont typeface="Wingdings 2" pitchFamily="18" charset="2"/>
              <a:buNone/>
            </a:pPr>
            <a:r>
              <a:rPr lang="ru-RU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-Здорово! Давай тоже в лесу поставим ветроустановки. Тогда и ночью гулять можно будет. Светло будет, как днем. Вот такие как на картинке. Красивые, правда, Миша.</a:t>
            </a:r>
          </a:p>
          <a:p>
            <a:pPr>
              <a:buFont typeface="Wingdings 2" pitchFamily="18" charset="2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- Нет, ночью такие дети как </a:t>
            </a:r>
          </a:p>
          <a:p>
            <a:pPr>
              <a:buFont typeface="Wingdings 2" pitchFamily="18" charset="2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ты должны спать. Но над твоим </a:t>
            </a:r>
          </a:p>
          <a:p>
            <a:pPr>
              <a:buFont typeface="Wingdings 2" pitchFamily="18" charset="2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предложением, я подумаю.</a:t>
            </a:r>
          </a:p>
          <a:p>
            <a:pPr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18435" name="i-main-pic" descr="Картинка 41 из 123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57813" y="4857750"/>
            <a:ext cx="345757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Содержимое 1"/>
          <p:cNvSpPr>
            <a:spLocks noGrp="1"/>
          </p:cNvSpPr>
          <p:nvPr>
            <p:ph idx="1"/>
          </p:nvPr>
        </p:nvSpPr>
        <p:spPr>
          <a:xfrm>
            <a:off x="457200" y="500063"/>
            <a:ext cx="8229600" cy="5595937"/>
          </a:xfrm>
        </p:spPr>
        <p:txBody>
          <a:bodyPr/>
          <a:lstStyle/>
          <a:p>
            <a:r>
              <a:rPr lang="ru-RU" smtClean="0"/>
              <a:t>-Ладно, сегодня я с тобой прощаюсь, а завтра ты расскажешь мне, как еще электричество экономить будем. Я приглашу волка и зайца.</a:t>
            </a:r>
          </a:p>
        </p:txBody>
      </p:sp>
      <p:pic>
        <p:nvPicPr>
          <p:cNvPr id="19459" name="Picture 2" descr="C:\Documents and Settings\Королева\Рабочий стол\Маша и медведь\238267-Sepik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43313" y="2286000"/>
            <a:ext cx="4214812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71500"/>
            <a:ext cx="8229600" cy="552450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rgbClr val="002060"/>
                </a:solidFill>
              </a:rPr>
              <a:t>-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Мишка,  ты  чего на крышу полез? Упадешь, кто тебя лечить будет. И что за вертушка у тебя в руках. Играешься?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- Это я устанавливаю у себя ветрогенератор.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rgbClr val="002060"/>
                </a:solidFill>
              </a:rPr>
              <a:t>-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А, что это такое? Расскажи мне.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dirty="0" smtClean="0"/>
              <a:t>-Не мешай, видишь, я делом занимаюсь. У нас ветры часто дуют. А я хочу экономить электроэнергию.</a:t>
            </a:r>
          </a:p>
          <a:p>
            <a:pPr marL="274320" indent="-274320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dirty="0" smtClean="0">
                <a:solidFill>
                  <a:srgbClr val="002060"/>
                </a:solidFill>
              </a:rPr>
              <a:t>-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А как это? Вертушкой что ли?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Миша, ты лучше слазь, а то я к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тебе сейчас залезу.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147" name="Picture 2" descr="C:\Documents and Settings\Королева\Рабочий стол\Маша и медведь\236140-Sepik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29313" y="3686175"/>
            <a:ext cx="2714625" cy="252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00063"/>
            <a:ext cx="8229600" cy="5595937"/>
          </a:xfrm>
        </p:spPr>
        <p:txBody>
          <a:bodyPr/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-И  ты думаешь, что твоя вертушка, будет тебе светить?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-Да. Посмотришь, когда ветер подует.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Ветровые установки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являются одним из самых перспективных и одновременно экологически чистых способов выработки электроэнергии. Вместе с тем, энергия ветра относится к числу возобновляемых источников энергии. Возобновляемые ресурсы — природные ресурсы, запасы которых или восстанавливаются быстрее, чем используются, или не зависят от того, используются они или нет.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-Посмотри какие ветряки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существуют, Маша.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7171" name="i-main-pic" descr="Картинка 131 из 123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50" y="3929063"/>
            <a:ext cx="1751013" cy="273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-main-pic" descr="Картинка 1066 из 119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643688" y="3714750"/>
            <a:ext cx="20002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i-main-pic" descr="Картинка 730 из 125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29000" y="4786313"/>
            <a:ext cx="18573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Содержимое 1"/>
          <p:cNvSpPr>
            <a:spLocks noGrp="1"/>
          </p:cNvSpPr>
          <p:nvPr>
            <p:ph idx="1"/>
          </p:nvPr>
        </p:nvSpPr>
        <p:spPr>
          <a:xfrm>
            <a:off x="457200" y="285750"/>
            <a:ext cx="8043863" cy="581025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>
                <a:solidFill>
                  <a:srgbClr val="002060"/>
                </a:solidFill>
              </a:rPr>
              <a:t>-Ну подует ветер, закрутится эта штучка, а свет то, как появится?</a:t>
            </a:r>
            <a:endParaRPr lang="ru-RU" smtClean="0"/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-Ну, слушай. </a:t>
            </a:r>
            <a:r>
              <a:rPr lang="ru-RU" sz="2400" smtClean="0"/>
              <a:t>Энергия ветра — это преобразованная энергия солнечного излучения, и пока светит Солнце, будут дуть и ветры. Таким образом, ветер — это тоже возобновляемый источник энергии</a:t>
            </a:r>
            <a:r>
              <a:rPr lang="ru-RU" sz="3200" smtClean="0"/>
              <a:t>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rgbClr val="002060"/>
                </a:solidFill>
              </a:rPr>
              <a:t>-Ничего не понимаю, причем тут ветер. Ладно подождем ветра.</a:t>
            </a:r>
          </a:p>
        </p:txBody>
      </p:sp>
      <p:pic>
        <p:nvPicPr>
          <p:cNvPr id="8195" name="Picture 2" descr="C:\Documents and Settings\Королева\Рабочий стол\Маша и медведь\cfe9312e903f41dda2a271a8c8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00438" y="3786188"/>
            <a:ext cx="4235450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Содержимое 4"/>
          <p:cNvSpPr>
            <a:spLocks noGrp="1"/>
          </p:cNvSpPr>
          <p:nvPr>
            <p:ph idx="1"/>
          </p:nvPr>
        </p:nvSpPr>
        <p:spPr>
          <a:xfrm>
            <a:off x="500063" y="642938"/>
            <a:ext cx="8143875" cy="600075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800" smtClean="0"/>
              <a:t>Подул ветер и закрутилась его вертушка. Стало в доме светло.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smtClean="0">
                <a:solidFill>
                  <a:srgbClr val="002060"/>
                </a:solidFill>
              </a:rPr>
              <a:t>-Миша, а ты молодец! Как ты додумался до этого?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smtClean="0"/>
              <a:t>-Это я в одном журнале прочитал и решил сам попробовать смастерить такую интересную штуковинку.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smtClean="0">
                <a:solidFill>
                  <a:srgbClr val="002060"/>
                </a:solidFill>
              </a:rPr>
              <a:t>-А как она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smtClean="0">
                <a:solidFill>
                  <a:srgbClr val="002060"/>
                </a:solidFill>
              </a:rPr>
              <a:t>называется?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smtClean="0">
                <a:solidFill>
                  <a:srgbClr val="002060"/>
                </a:solidFill>
              </a:rPr>
              <a:t>Ты меня научишь?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9219" name="Picture 3" descr="C:\Documents and Settings\Королева\Рабочий стол\Маша и медведь\236513-Sepik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43313" y="3429000"/>
            <a:ext cx="4614862" cy="259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Содержимое 1"/>
          <p:cNvSpPr>
            <a:spLocks noGrp="1"/>
          </p:cNvSpPr>
          <p:nvPr>
            <p:ph idx="1"/>
          </p:nvPr>
        </p:nvSpPr>
        <p:spPr>
          <a:xfrm>
            <a:off x="457200" y="571500"/>
            <a:ext cx="8229600" cy="55245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mtClean="0"/>
              <a:t>- Я тебе сейчас инструкцию покажу. Попробуем с самого простого. </a:t>
            </a:r>
          </a:p>
          <a:p>
            <a:pPr>
              <a:buFontTx/>
              <a:buChar char="-"/>
            </a:pPr>
            <a:r>
              <a:rPr lang="ru-RU" smtClean="0">
                <a:solidFill>
                  <a:srgbClr val="002060"/>
                </a:solidFill>
              </a:rPr>
              <a:t>Ура! У меня такая вертушка тоже будет. А , что нести? Из чего мы ее делать будем?</a:t>
            </a:r>
          </a:p>
          <a:p>
            <a:pPr>
              <a:buFontTx/>
              <a:buChar char="-"/>
            </a:pPr>
            <a:r>
              <a:rPr lang="ru-RU" smtClean="0"/>
              <a:t>-Ну вот смотри инструкцию.</a:t>
            </a:r>
          </a:p>
        </p:txBody>
      </p:sp>
      <p:pic>
        <p:nvPicPr>
          <p:cNvPr id="10243" name="Picture 2" descr="C:\Documents and Settings\Королева\Рабочий стол\Маша и медведь\236413-Sepik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8000" y="3000375"/>
            <a:ext cx="5421313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100" i="1" smtClean="0"/>
              <a:t> </a:t>
            </a:r>
            <a:endParaRPr lang="ru-RU" sz="1100" smtClean="0"/>
          </a:p>
          <a:p>
            <a:pPr>
              <a:buFont typeface="Wingdings 2" pitchFamily="18" charset="2"/>
              <a:buNone/>
            </a:pP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Для этого требуется:</a:t>
            </a:r>
            <a:endParaRPr lang="ru-RU" sz="24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1. линейка;</a:t>
            </a:r>
          </a:p>
          <a:p>
            <a:pPr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2. небольшой кусок картона, примерно 30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30 см.</a:t>
            </a:r>
          </a:p>
          <a:p>
            <a:pPr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3. отрезок проволоки;</a:t>
            </a:r>
          </a:p>
          <a:p>
            <a:pPr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4. старый карандаш;</a:t>
            </a:r>
          </a:p>
          <a:p>
            <a:pPr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5. две шайбы;</a:t>
            </a:r>
          </a:p>
          <a:p>
            <a:pPr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6. канцелярская кнопка; </a:t>
            </a:r>
          </a:p>
          <a:p>
            <a:pPr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7. две пробки;</a:t>
            </a:r>
          </a:p>
          <a:p>
            <a:pPr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8. немного тонкой веревки или нитки;</a:t>
            </a:r>
          </a:p>
          <a:p>
            <a:pPr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9. клей.</a:t>
            </a:r>
          </a:p>
          <a:p>
            <a:endParaRPr 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58204" cy="114300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100" b="1" u="sng" smtClean="0"/>
              <a:t/>
            </a:r>
            <a:br>
              <a:rPr lang="ru-RU" sz="3100" b="1" u="sng" smtClean="0"/>
            </a:br>
            <a:r>
              <a:rPr lang="ru-RU" sz="3100" b="1" u="sng" smtClean="0"/>
              <a:t/>
            </a:r>
            <a:br>
              <a:rPr lang="ru-RU" sz="3100" b="1" u="sng" smtClean="0"/>
            </a:br>
            <a:r>
              <a:rPr lang="ru-RU" sz="3100" b="1" u="sng" smtClean="0"/>
              <a:t/>
            </a:r>
            <a:br>
              <a:rPr lang="ru-RU" sz="3100" b="1" u="sng" smtClean="0"/>
            </a:br>
            <a:r>
              <a:rPr lang="ru-RU" sz="4400" smtClean="0"/>
              <a:t/>
            </a:r>
            <a:br>
              <a:rPr lang="ru-RU" sz="4400" smtClean="0"/>
            </a:br>
            <a:r>
              <a:rPr lang="ru-RU" sz="2700" smtClean="0">
                <a:solidFill>
                  <a:srgbClr val="002060"/>
                </a:solidFill>
              </a:rPr>
              <a:t>ИЗГОТОВЛЕНИЕ ДЕЙСТВУЮЩЕЙ МОДЕЛИ ВЕТРОЭЛЕКТРОСТАНЦИИ.</a:t>
            </a:r>
            <a:endParaRPr lang="ru-RU" sz="270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Содержимое 1"/>
          <p:cNvSpPr>
            <a:spLocks noGrp="1"/>
          </p:cNvSpPr>
          <p:nvPr>
            <p:ph idx="1"/>
          </p:nvPr>
        </p:nvSpPr>
        <p:spPr>
          <a:xfrm>
            <a:off x="457200" y="1500188"/>
            <a:ext cx="8229600" cy="4595812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1.Изготовил пропеллер из картона и прикрепил его к пробке.</a:t>
            </a:r>
          </a:p>
          <a:p>
            <a:pPr>
              <a:buFont typeface="Wingdings 2" pitchFamily="18" charset="2"/>
              <a:buNone/>
            </a:pPr>
            <a:r>
              <a:rPr lang="ru-RU" sz="2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Взял кусок проволоки длиной около 30 см. и вставил его в другой конец пробки.</a:t>
            </a:r>
          </a:p>
          <a:p>
            <a:pPr>
              <a:buFont typeface="Wingdings 2" pitchFamily="18" charset="2"/>
              <a:buNone/>
            </a:pPr>
            <a:r>
              <a:rPr lang="ru-RU" sz="2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Надел одну шайбу на проволоку около пробки. Выдавил вязальной спицей из карандаша сердечник и надел его на проволоку так, чтобы она свободно  вращалась в нем. Наденьте на проволоку  вторую шайбу позади карандаша.</a:t>
            </a:r>
          </a:p>
          <a:p>
            <a:pPr>
              <a:buFont typeface="Wingdings 2" pitchFamily="18" charset="2"/>
              <a:buNone/>
            </a:pPr>
            <a:r>
              <a:rPr lang="ru-RU" sz="2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Надел противоположный конец проволоки вторую пробку.</a:t>
            </a:r>
          </a:p>
          <a:p>
            <a:pPr>
              <a:buFont typeface="Wingdings 2" pitchFamily="18" charset="2"/>
              <a:buNone/>
            </a:pPr>
            <a:r>
              <a:rPr lang="ru-RU" sz="2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Привязал к проволоке нитку, а на другом ее конце закрепил легкий груз.</a:t>
            </a:r>
          </a:p>
          <a:p>
            <a:endParaRPr 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00013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4400" smtClean="0"/>
              <a:t/>
            </a:r>
            <a:br>
              <a:rPr lang="ru-RU" sz="4400" smtClean="0"/>
            </a:br>
            <a:endParaRPr lang="ru-RU"/>
          </a:p>
        </p:txBody>
      </p:sp>
      <p:sp>
        <p:nvSpPr>
          <p:cNvPr id="12292" name="Прямоугольник 3"/>
          <p:cNvSpPr>
            <a:spLocks noChangeArrowheads="1"/>
          </p:cNvSpPr>
          <p:nvPr/>
        </p:nvSpPr>
        <p:spPr bwMode="auto">
          <a:xfrm>
            <a:off x="857250" y="428625"/>
            <a:ext cx="76438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Изготовление модели:</a:t>
            </a:r>
            <a:endParaRPr lang="ru-RU" sz="3200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Содержимое 1"/>
          <p:cNvSpPr>
            <a:spLocks noGrp="1"/>
          </p:cNvSpPr>
          <p:nvPr>
            <p:ph idx="1"/>
          </p:nvPr>
        </p:nvSpPr>
        <p:spPr>
          <a:xfrm>
            <a:off x="457200" y="1500188"/>
            <a:ext cx="8229600" cy="4786312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1.Возьмитесь рукой за карандаш и поднесите модель к вентилятору или можно самому подуть.</a:t>
            </a:r>
          </a:p>
          <a:p>
            <a:pPr>
              <a:buFont typeface="Wingdings 2" pitchFamily="18" charset="2"/>
              <a:buNone/>
            </a:pPr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2.Старайтесь постоянно держать модель перпендикулярно потоку воздуха.</a:t>
            </a:r>
          </a:p>
          <a:p>
            <a:pPr>
              <a:buFont typeface="Wingdings 2" pitchFamily="18" charset="2"/>
              <a:buNone/>
            </a:pPr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3.Если модель построена правильно, то пропеллер начнет вращаться и груз, закрепленный на другом конце проволоки, будет подниматься, потому что нитка станет накручиваться на проволоку.</a:t>
            </a:r>
          </a:p>
          <a:p>
            <a:pPr>
              <a:buFont typeface="Wingdings 2" pitchFamily="18" charset="2"/>
              <a:buNone/>
            </a:pPr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 На этой модели показано превращение ветровой энергии в механическую. Примерно так действовали старинные ветряные мельницы.</a:t>
            </a:r>
          </a:p>
          <a:p>
            <a:pPr>
              <a:buFont typeface="Wingdings 2" pitchFamily="18" charset="2"/>
              <a:buNone/>
            </a:pPr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Если же теперь представить на другом конце проволоки воображаемую ветровую турбину, мы получим довольно точную  действующую  модель ветро-электростанции</a:t>
            </a:r>
            <a:r>
              <a:rPr lang="ru-RU" sz="2000" smtClean="0">
                <a:solidFill>
                  <a:srgbClr val="002060"/>
                </a:solidFill>
              </a:rPr>
              <a:t>.       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35719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600" b="1" smtClean="0">
                <a:solidFill>
                  <a:srgbClr val="002060"/>
                </a:solidFill>
              </a:rPr>
              <a:t>РАБОТА МОДЕЛИ ТУРБИНЫ.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163</TotalTime>
  <Words>1036</Words>
  <Application>Microsoft Office PowerPoint</Application>
  <PresentationFormat>Экран (4:3)</PresentationFormat>
  <Paragraphs>88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Constantia</vt:lpstr>
      <vt:lpstr>Wingdings 2</vt:lpstr>
      <vt:lpstr>Calibri</vt:lpstr>
      <vt:lpstr>Times New Roman</vt:lpstr>
      <vt:lpstr>Бумажная</vt:lpstr>
      <vt:lpstr>Как Маша знакомилась с альтернативными источниками энергии.</vt:lpstr>
      <vt:lpstr>Слайд 2</vt:lpstr>
      <vt:lpstr>Слайд 3</vt:lpstr>
      <vt:lpstr>Слайд 4</vt:lpstr>
      <vt:lpstr>Слайд 5</vt:lpstr>
      <vt:lpstr>Слайд 6</vt:lpstr>
      <vt:lpstr>    ИЗГОТОВЛЕНИЕ ДЕЙСТВУЮЩЕЙ МОДЕЛИ ВЕТРОЭЛЕКТРОСТАНЦИИ.</vt:lpstr>
      <vt:lpstr> </vt:lpstr>
      <vt:lpstr>РАБОТА МОДЕЛИ ТУРБИНЫ.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Королева</dc:creator>
  <cp:lastModifiedBy>re</cp:lastModifiedBy>
  <cp:revision>23</cp:revision>
  <dcterms:created xsi:type="dcterms:W3CDTF">2011-10-16T23:40:09Z</dcterms:created>
  <dcterms:modified xsi:type="dcterms:W3CDTF">2014-06-05T19:39:42Z</dcterms:modified>
</cp:coreProperties>
</file>